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8" r:id="rId4"/>
    <p:sldId id="260" r:id="rId5"/>
    <p:sldId id="262" r:id="rId6"/>
    <p:sldId id="267" r:id="rId7"/>
    <p:sldId id="269" r:id="rId8"/>
    <p:sldId id="270" r:id="rId9"/>
    <p:sldId id="271" r:id="rId10"/>
    <p:sldId id="263" r:id="rId11"/>
    <p:sldId id="268" r:id="rId12"/>
    <p:sldId id="266" r:id="rId13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3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C7193-476C-429B-A30A-8896E9A7637E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C041F-03A4-461E-B61B-3878F8EA7A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966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A729-3049-408C-B83A-2EB33705411D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94AB-FFD8-4100-8B73-4F93A3C231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161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94AB-FFD8-4100-8B73-4F93A3C2318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9F44B6-C39A-4FDD-83D1-5DE2B8A1803D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6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9F44B6-C39A-4FDD-83D1-5DE2B8A1803D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7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217D-0427-44F1-82B5-DBD50D07A5C1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A058-5DBE-4629-89FC-826F411A3796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710C-5896-41C5-A71B-39CEB330B355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52DC-3383-4AA7-9AAF-ADFCA6FB9EC8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6432-A209-43FB-9FBA-E0328A8D621F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1271-9193-46DA-B157-2CE00988208B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C508-2C60-4E17-BCFF-C22E6C86F185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9EE-C230-4FF6-ADFA-BDE5C526749D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7BA1-836E-47A2-977C-8F8FF504FBA6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19A2-9108-4FC9-B480-370883C2981E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D309A-3F9E-464E-BFA7-0F96C1F420BF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E28F0D-E963-4A5F-B8AA-C87EE8DC81BD}" type="datetime1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DC8D33-493F-4B14-A388-CE44F1FCA02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sw.nutc.edu.tw/cgi-bin/smartweaver/browse.cgi?o=der&amp;p=/smartweaver/login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0648" y="1979712"/>
            <a:ext cx="6480720" cy="1461725"/>
          </a:xfrm>
        </p:spPr>
        <p:txBody>
          <a:bodyPr/>
          <a:lstStyle/>
          <a:p>
            <a:r>
              <a:rPr lang="en-US" altLang="zh-TW" sz="4400" b="1" dirty="0"/>
              <a:t>Acer Walking Library</a:t>
            </a:r>
            <a:r>
              <a:rPr lang="zh-TW" altLang="zh-TW" sz="4400" b="1" dirty="0"/>
              <a:t>電子雜誌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81128" y="4172474"/>
            <a:ext cx="2160240" cy="439012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操作指南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4" y="3995936"/>
            <a:ext cx="4509120" cy="792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80" y="6168036"/>
            <a:ext cx="1431688" cy="18722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8" y="6156660"/>
            <a:ext cx="1431688" cy="18722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5076540"/>
            <a:ext cx="1651948" cy="216024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37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268760" y="683568"/>
            <a:ext cx="4527218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特殊功能說明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228576"/>
            <a:ext cx="5706245" cy="40777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3347864"/>
            <a:ext cx="3746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1" y="1972655"/>
            <a:ext cx="1005602" cy="83800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52736" y="2166103"/>
            <a:ext cx="54033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latin typeface="+mj-ea"/>
                <a:ea typeface="+mj-ea"/>
              </a:rPr>
              <a:t>影音</a:t>
            </a:r>
            <a:r>
              <a:rPr lang="zh-TW" altLang="en-US" b="1" dirty="0" smtClean="0">
                <a:latin typeface="+mj-ea"/>
                <a:ea typeface="+mj-ea"/>
              </a:rPr>
              <a:t>功能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en-US" b="1" dirty="0" smtClean="0">
                <a:latin typeface="+mj-ea"/>
                <a:ea typeface="+mj-ea"/>
              </a:rPr>
              <a:t>僅</a:t>
            </a:r>
            <a:r>
              <a:rPr lang="zh-TW" altLang="en-US" b="1" dirty="0">
                <a:latin typeface="+mj-ea"/>
                <a:ea typeface="+mj-ea"/>
              </a:rPr>
              <a:t>提供兩種期刊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zh-TW" altLang="en-US" b="1" dirty="0" smtClean="0">
                <a:latin typeface="+mj-ea"/>
                <a:ea typeface="+mj-ea"/>
              </a:rPr>
              <a:t>常春藤</a:t>
            </a:r>
            <a:r>
              <a:rPr lang="zh-TW" altLang="en-US" b="1" dirty="0">
                <a:latin typeface="+mj-ea"/>
                <a:ea typeface="+mj-ea"/>
              </a:rPr>
              <a:t>生活英語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zh-TW" altLang="en-US" b="1" dirty="0">
                <a:latin typeface="+mj-ea"/>
                <a:ea typeface="+mj-ea"/>
              </a:rPr>
              <a:t>常春藤解析英語</a:t>
            </a:r>
            <a:endParaRPr lang="zh-TW" altLang="en-US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zh-TW" altLang="en-US" b="1" dirty="0" smtClean="0">
                <a:latin typeface="+mj-ea"/>
                <a:ea typeface="+mj-ea"/>
              </a:rPr>
              <a:t>點</a:t>
            </a:r>
            <a:r>
              <a:rPr lang="zh-TW" altLang="en-US" b="1" dirty="0">
                <a:latin typeface="+mj-ea"/>
                <a:ea typeface="+mj-ea"/>
              </a:rPr>
              <a:t>下　　圖示，即可播放</a:t>
            </a:r>
          </a:p>
          <a:p>
            <a:pPr>
              <a:spcBef>
                <a:spcPct val="50000"/>
              </a:spcBef>
            </a:pPr>
            <a:r>
              <a:rPr lang="zh-TW" altLang="en-US" b="1" dirty="0" smtClean="0">
                <a:latin typeface="+mj-ea"/>
                <a:ea typeface="+mj-ea"/>
              </a:rPr>
              <a:t>建議</a:t>
            </a:r>
            <a:r>
              <a:rPr lang="zh-TW" altLang="en-US" b="1" dirty="0">
                <a:latin typeface="+mj-ea"/>
                <a:ea typeface="+mj-ea"/>
              </a:rPr>
              <a:t>使用</a:t>
            </a:r>
            <a:r>
              <a:rPr lang="en-US" altLang="zh-TW" b="1" dirty="0">
                <a:latin typeface="+mj-ea"/>
                <a:ea typeface="+mj-ea"/>
              </a:rPr>
              <a:t>media player</a:t>
            </a:r>
          </a:p>
        </p:txBody>
      </p:sp>
    </p:spTree>
    <p:extLst>
      <p:ext uri="{BB962C8B-B14F-4D97-AF65-F5344CB8AC3E}">
        <p14:creationId xmlns:p14="http://schemas.microsoft.com/office/powerpoint/2010/main" val="300108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908720" y="683568"/>
            <a:ext cx="5187366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功能限制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52736" y="2166103"/>
            <a:ext cx="54033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b="1" dirty="0" smtClean="0">
                <a:latin typeface="+mj-ea"/>
                <a:ea typeface="+mj-ea"/>
              </a:rPr>
              <a:t>閒置時間過長須重新登入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 </a:t>
            </a:r>
            <a:r>
              <a:rPr lang="zh-TW" altLang="en-US" sz="2800" b="1" dirty="0" smtClean="0">
                <a:latin typeface="+mj-ea"/>
                <a:ea typeface="+mj-ea"/>
              </a:rPr>
              <a:t>    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en-US" sz="2800" b="1" dirty="0" smtClean="0">
                <a:latin typeface="+mj-ea"/>
                <a:ea typeface="+mj-ea"/>
              </a:rPr>
              <a:t>約</a:t>
            </a:r>
            <a:r>
              <a:rPr lang="en-US" altLang="zh-TW" sz="2800" b="1" dirty="0" smtClean="0">
                <a:latin typeface="+mj-ea"/>
                <a:ea typeface="+mj-ea"/>
              </a:rPr>
              <a:t>15</a:t>
            </a:r>
            <a:r>
              <a:rPr lang="zh-TW" altLang="en-US" sz="2800" b="1" dirty="0" smtClean="0">
                <a:latin typeface="+mj-ea"/>
                <a:ea typeface="+mj-ea"/>
              </a:rPr>
              <a:t>分鐘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</a:p>
          <a:p>
            <a:r>
              <a:rPr lang="en-US" altLang="zh-TW" sz="2800" b="1" dirty="0" smtClean="0">
                <a:latin typeface="+mj-ea"/>
                <a:ea typeface="+mj-ea"/>
              </a:rPr>
              <a:t>2.</a:t>
            </a:r>
            <a:r>
              <a:rPr lang="zh-TW" altLang="en-US" sz="2800" b="1" dirty="0" smtClean="0">
                <a:latin typeface="+mj-ea"/>
                <a:ea typeface="+mj-ea"/>
              </a:rPr>
              <a:t> 超過</a:t>
            </a:r>
            <a:r>
              <a:rPr lang="zh-TW" altLang="en-US" sz="2800" b="1" dirty="0">
                <a:latin typeface="+mj-ea"/>
                <a:ea typeface="+mj-ea"/>
              </a:rPr>
              <a:t>連線人數即無法使用</a:t>
            </a:r>
            <a:endParaRPr lang="en-US" altLang="zh-TW" sz="2800" b="1" dirty="0">
              <a:latin typeface="+mj-ea"/>
              <a:ea typeface="+mj-ea"/>
            </a:endParaRPr>
          </a:p>
          <a:p>
            <a:r>
              <a:rPr lang="zh-TW" altLang="en-US" sz="2800" b="1" dirty="0" smtClean="0">
                <a:latin typeface="+mj-ea"/>
                <a:ea typeface="+mj-ea"/>
              </a:rPr>
              <a:t>    </a:t>
            </a:r>
            <a:r>
              <a:rPr lang="en-US" altLang="zh-TW" sz="2800" b="1" dirty="0" smtClean="0">
                <a:latin typeface="+mj-ea"/>
                <a:ea typeface="+mj-ea"/>
              </a:rPr>
              <a:t>(</a:t>
            </a:r>
            <a:r>
              <a:rPr lang="zh-TW" altLang="en-US" sz="2800" b="1" dirty="0" smtClean="0">
                <a:latin typeface="+mj-ea"/>
                <a:ea typeface="+mj-ea"/>
              </a:rPr>
              <a:t>每種</a:t>
            </a:r>
            <a:r>
              <a:rPr lang="zh-TW" altLang="en-US" sz="2800" b="1" dirty="0">
                <a:latin typeface="+mj-ea"/>
                <a:ea typeface="+mj-ea"/>
              </a:rPr>
              <a:t>期刊</a:t>
            </a:r>
            <a:r>
              <a:rPr lang="zh-TW" altLang="en-US" sz="2800" b="1" dirty="0" smtClean="0">
                <a:latin typeface="+mj-ea"/>
                <a:ea typeface="+mj-ea"/>
              </a:rPr>
              <a:t>同時上線</a:t>
            </a:r>
            <a:r>
              <a:rPr lang="en-US" altLang="zh-TW" sz="2800" b="1" dirty="0" smtClean="0">
                <a:latin typeface="+mj-ea"/>
                <a:ea typeface="+mj-ea"/>
              </a:rPr>
              <a:t>3</a:t>
            </a:r>
            <a:r>
              <a:rPr lang="zh-TW" altLang="en-US" sz="2800" b="1" dirty="0" smtClean="0">
                <a:latin typeface="+mj-ea"/>
                <a:ea typeface="+mj-ea"/>
              </a:rPr>
              <a:t>人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en-US" altLang="zh-TW" sz="2800" b="1" dirty="0" smtClean="0">
                <a:latin typeface="+mj-ea"/>
                <a:ea typeface="+mj-ea"/>
              </a:rPr>
              <a:t>3.</a:t>
            </a:r>
            <a:r>
              <a:rPr lang="zh-TW" altLang="en-US" sz="2800" b="1" dirty="0" smtClean="0">
                <a:latin typeface="+mj-ea"/>
                <a:ea typeface="+mj-ea"/>
              </a:rPr>
              <a:t> 未</a:t>
            </a:r>
            <a:r>
              <a:rPr lang="zh-TW" altLang="en-US" sz="2800" b="1" dirty="0">
                <a:latin typeface="+mj-ea"/>
                <a:ea typeface="+mj-ea"/>
              </a:rPr>
              <a:t>提供</a:t>
            </a:r>
            <a:r>
              <a:rPr lang="en-US" altLang="zh-TW" sz="2800" b="1" dirty="0">
                <a:latin typeface="+mj-ea"/>
                <a:ea typeface="+mj-ea"/>
              </a:rPr>
              <a:t>APP</a:t>
            </a:r>
            <a:r>
              <a:rPr lang="zh-TW" altLang="en-US" sz="2800" b="1" dirty="0">
                <a:latin typeface="+mj-ea"/>
                <a:ea typeface="+mj-ea"/>
              </a:rPr>
              <a:t>借閱</a:t>
            </a:r>
          </a:p>
          <a:p>
            <a:r>
              <a:rPr lang="zh-TW" altLang="en-US" sz="2000" b="1" dirty="0">
                <a:latin typeface="+mj-ea"/>
                <a:ea typeface="+mj-ea"/>
              </a:rPr>
              <a:t>該網站另有提供</a:t>
            </a:r>
            <a:r>
              <a:rPr lang="en-US" altLang="zh-TW" sz="2000" b="1" dirty="0">
                <a:latin typeface="+mj-ea"/>
                <a:ea typeface="+mj-ea"/>
              </a:rPr>
              <a:t>“</a:t>
            </a:r>
            <a:r>
              <a:rPr lang="zh-TW" altLang="en-US" sz="2000" b="1" dirty="0">
                <a:latin typeface="+mj-ea"/>
                <a:ea typeface="+mj-ea"/>
              </a:rPr>
              <a:t>行動圖書館</a:t>
            </a:r>
            <a:r>
              <a:rPr lang="en-US" altLang="zh-TW" sz="2000" b="1" dirty="0">
                <a:latin typeface="+mj-ea"/>
                <a:ea typeface="+mj-ea"/>
              </a:rPr>
              <a:t>”</a:t>
            </a:r>
            <a:r>
              <a:rPr lang="zh-TW" altLang="en-US" sz="2000" b="1" dirty="0">
                <a:latin typeface="+mj-ea"/>
                <a:ea typeface="+mj-ea"/>
              </a:rPr>
              <a:t>，它是廠商提供的免費</a:t>
            </a:r>
            <a:r>
              <a:rPr lang="en-US" altLang="zh-TW" sz="2000" b="1" dirty="0">
                <a:latin typeface="+mj-ea"/>
                <a:ea typeface="+mj-ea"/>
              </a:rPr>
              <a:t>APP</a:t>
            </a:r>
            <a:r>
              <a:rPr lang="zh-TW" altLang="en-US" sz="2000" b="1" dirty="0">
                <a:latin typeface="+mj-ea"/>
                <a:ea typeface="+mj-ea"/>
              </a:rPr>
              <a:t>，由於本館未購買此部分，所以載入後看到的書籍只有</a:t>
            </a:r>
            <a:r>
              <a:rPr lang="en-US" altLang="zh-TW" sz="2000" b="1" dirty="0">
                <a:latin typeface="+mj-ea"/>
                <a:ea typeface="+mj-ea"/>
              </a:rPr>
              <a:t>8</a:t>
            </a:r>
            <a:r>
              <a:rPr lang="zh-TW" altLang="en-US" sz="2000" b="1" dirty="0">
                <a:latin typeface="+mj-ea"/>
                <a:ea typeface="+mj-ea"/>
              </a:rPr>
              <a:t>本而且不會更新，故不建議使用</a:t>
            </a:r>
            <a:endParaRPr lang="en-US" altLang="zh-TW" sz="2000" b="1" dirty="0">
              <a:latin typeface="+mj-ea"/>
              <a:ea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19" y="5940152"/>
            <a:ext cx="259462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六角星形 5"/>
          <p:cNvSpPr/>
          <p:nvPr/>
        </p:nvSpPr>
        <p:spPr>
          <a:xfrm>
            <a:off x="188640" y="971600"/>
            <a:ext cx="6552728" cy="360040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000" dirty="0" smtClean="0">
                <a:solidFill>
                  <a:srgbClr val="00B050"/>
                </a:solidFill>
                <a:latin typeface="+mj-ea"/>
                <a:ea typeface="+mj-ea"/>
              </a:rPr>
              <a:t>謝謝大家</a:t>
            </a:r>
            <a:endParaRPr lang="zh-TW" altLang="en-US" sz="80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226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2733916"/>
            <a:ext cx="1238250" cy="1619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21" y="687316"/>
            <a:ext cx="1238250" cy="1619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2752293"/>
            <a:ext cx="1238250" cy="1619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687316"/>
            <a:ext cx="1238250" cy="16192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4860032"/>
            <a:ext cx="1238250" cy="16192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7" y="2733916"/>
            <a:ext cx="1238250" cy="16192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683568"/>
            <a:ext cx="1238250" cy="16192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00" y="4860032"/>
            <a:ext cx="1238250" cy="16192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4860032"/>
            <a:ext cx="1238250" cy="1619250"/>
          </a:xfrm>
          <a:prstGeom prst="rect">
            <a:avLst/>
          </a:prstGeom>
        </p:spPr>
      </p:pic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277125" y="6625269"/>
            <a:ext cx="4004331" cy="2483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商學財經</a:t>
            </a:r>
          </a:p>
          <a:p>
            <a:pPr lvl="0" algn="ctr"/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資訊科技</a:t>
            </a:r>
          </a:p>
          <a:p>
            <a:pPr lvl="0" algn="ctr"/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語言學習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ctr"/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各種主題雜誌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0" algn="ctr"/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等你來翻閱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!^^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17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969834" y="1191438"/>
            <a:ext cx="3024336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b="1" dirty="0" smtClean="0">
                <a:solidFill>
                  <a:srgbClr val="00B050"/>
                </a:solidFill>
                <a:latin typeface="+mj-ea"/>
                <a:ea typeface="+mj-ea"/>
              </a:rPr>
              <a:t>目次</a:t>
            </a:r>
            <a:endParaRPr lang="zh-TW" altLang="en-US" sz="6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9974" y="2843808"/>
            <a:ext cx="574206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校內連線閱讀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……………..4</a:t>
            </a:r>
            <a:endParaRPr lang="zh-TW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629974" y="3823292"/>
            <a:ext cx="574206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校外連線閱讀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……………..5</a:t>
            </a:r>
            <a:endParaRPr lang="zh-TW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29974" y="5883284"/>
            <a:ext cx="574206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特殊功能說明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……………..10</a:t>
            </a:r>
            <a:endParaRPr lang="zh-TW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0968" y="6876256"/>
            <a:ext cx="574206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  功能限制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………..…………</a:t>
            </a: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11</a:t>
            </a:r>
            <a:endParaRPr lang="zh-TW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10968" y="4884324"/>
            <a:ext cx="5742068" cy="72008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00B050"/>
                </a:solidFill>
                <a:latin typeface="+mj-ea"/>
                <a:ea typeface="+mj-ea"/>
              </a:rPr>
              <a:t>線上</a:t>
            </a:r>
            <a:r>
              <a:rPr lang="zh-TW" altLang="en-US" sz="3200" b="1" dirty="0" smtClean="0">
                <a:solidFill>
                  <a:srgbClr val="00B050"/>
                </a:solidFill>
                <a:latin typeface="+mj-ea"/>
                <a:ea typeface="+mj-ea"/>
              </a:rPr>
              <a:t>閱讀介面</a:t>
            </a:r>
            <a:r>
              <a:rPr lang="en-US" altLang="zh-TW" sz="3200" b="1" dirty="0" smtClean="0">
                <a:solidFill>
                  <a:srgbClr val="00B050"/>
                </a:solidFill>
                <a:latin typeface="+mj-ea"/>
                <a:ea typeface="+mj-ea"/>
              </a:rPr>
              <a:t>………..…….7</a:t>
            </a:r>
            <a:endParaRPr lang="zh-TW" altLang="en-US" sz="3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5966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268760" y="683568"/>
            <a:ext cx="4527218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校內連線閱讀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9" y="3102057"/>
            <a:ext cx="5165292" cy="5223516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1229127" y="4257914"/>
            <a:ext cx="1224136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21881" y="3387340"/>
            <a:ext cx="1215865" cy="504056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j-ea"/>
                <a:ea typeface="+mj-ea"/>
              </a:rPr>
              <a:t>點我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9" name="向上箭號 8"/>
          <p:cNvSpPr/>
          <p:nvPr/>
        </p:nvSpPr>
        <p:spPr>
          <a:xfrm rot="7328823">
            <a:off x="1057334" y="3872799"/>
            <a:ext cx="486416" cy="971419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84436" y="2117075"/>
            <a:ext cx="5589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+mj-ea"/>
                <a:ea typeface="+mj-ea"/>
              </a:rPr>
              <a:t>直接點選</a:t>
            </a:r>
            <a:r>
              <a:rPr lang="zh-TW" altLang="en-US" sz="2800" b="1" dirty="0" smtClean="0">
                <a:latin typeface="+mj-ea"/>
                <a:ea typeface="+mj-ea"/>
              </a:rPr>
              <a:t>雜誌就可以線</a:t>
            </a:r>
            <a:r>
              <a:rPr lang="zh-TW" altLang="en-US" sz="2800" b="1" dirty="0">
                <a:latin typeface="+mj-ea"/>
                <a:ea typeface="+mj-ea"/>
              </a:rPr>
              <a:t>上</a:t>
            </a:r>
            <a:r>
              <a:rPr lang="zh-TW" altLang="en-US" sz="2800" b="1" dirty="0" smtClean="0">
                <a:latin typeface="+mj-ea"/>
                <a:ea typeface="+mj-ea"/>
              </a:rPr>
              <a:t>瀏覽囉</a:t>
            </a:r>
            <a:r>
              <a:rPr lang="en-US" altLang="zh-TW" sz="2800" b="1" dirty="0" smtClean="0">
                <a:latin typeface="+mj-ea"/>
                <a:ea typeface="+mj-ea"/>
              </a:rPr>
              <a:t>!!!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建議用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PC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看喔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!!!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217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4692" y="3707904"/>
            <a:ext cx="6330652" cy="4921183"/>
            <a:chOff x="260648" y="3131840"/>
            <a:chExt cx="6330652" cy="492118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63" b="10767"/>
            <a:stretch/>
          </p:blipFill>
          <p:spPr bwMode="auto">
            <a:xfrm>
              <a:off x="260648" y="3131840"/>
              <a:ext cx="6330652" cy="492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1052736" y="5148064"/>
              <a:ext cx="1401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帳號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2736" y="5479286"/>
              <a:ext cx="1388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密碼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10" name="向上箭號 9"/>
            <p:cNvSpPr/>
            <p:nvPr/>
          </p:nvSpPr>
          <p:spPr>
            <a:xfrm rot="2186363">
              <a:off x="1057334" y="5918806"/>
              <a:ext cx="486416" cy="971419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268760" y="683568"/>
            <a:ext cx="4527218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校外連線閱讀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2736" y="1907704"/>
            <a:ext cx="540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在</a:t>
            </a:r>
            <a:r>
              <a:rPr lang="zh-TW" altLang="en-US" sz="2400" b="1" dirty="0">
                <a:latin typeface="+mj-ea"/>
                <a:ea typeface="+mj-ea"/>
                <a:hlinkClick r:id="rId3"/>
              </a:rPr>
              <a:t>電子資源整合查詢系統</a:t>
            </a:r>
            <a:r>
              <a:rPr lang="zh-TW" altLang="en-US" sz="2400" b="1" dirty="0">
                <a:latin typeface="+mj-ea"/>
                <a:ea typeface="+mj-ea"/>
              </a:rPr>
              <a:t>登入</a:t>
            </a:r>
            <a:r>
              <a:rPr lang="en-US" altLang="zh-TW" sz="2400" b="1" dirty="0">
                <a:latin typeface="+mj-ea"/>
                <a:ea typeface="+mj-ea"/>
              </a:rPr>
              <a:t>E-portal</a:t>
            </a:r>
            <a:r>
              <a:rPr lang="zh-TW" altLang="en-US" sz="2400" b="1" dirty="0">
                <a:latin typeface="+mj-ea"/>
                <a:ea typeface="+mj-ea"/>
              </a:rPr>
              <a:t>帳號及</a:t>
            </a:r>
            <a:r>
              <a:rPr lang="zh-TW" altLang="en-US" sz="2400" b="1" dirty="0" smtClean="0">
                <a:latin typeface="+mj-ea"/>
                <a:ea typeface="+mj-ea"/>
              </a:rPr>
              <a:t>密碼 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小知識：因該電子雜誌限定</a:t>
            </a:r>
            <a:r>
              <a:rPr lang="zh-TW" altLang="en-US" sz="2000" b="1" dirty="0">
                <a:solidFill>
                  <a:srgbClr val="002060"/>
                </a:solidFill>
                <a:latin typeface="+mj-ea"/>
                <a:ea typeface="+mj-ea"/>
              </a:rPr>
              <a:t>要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在校內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範圍使用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由此登入，校外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可自動轉為校內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IP</a:t>
            </a:r>
            <a:r>
              <a:rPr lang="zh-TW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，就不用再另外設校外連線</a:t>
            </a:r>
            <a:r>
              <a:rPr lang="en-US" altLang="zh-TW" sz="2000" b="1" dirty="0" smtClean="0">
                <a:solidFill>
                  <a:srgbClr val="002060"/>
                </a:solidFill>
                <a:latin typeface="+mj-ea"/>
                <a:ea typeface="+mj-ea"/>
              </a:rPr>
              <a:t>!)</a:t>
            </a:r>
            <a:endParaRPr lang="zh-TW" altLang="en-US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035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4" y="3283435"/>
            <a:ext cx="6796180" cy="444759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268760" y="683568"/>
            <a:ext cx="4527218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校外連線閱讀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230139" y="3298590"/>
            <a:ext cx="907284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9" name="向上箭號 8"/>
          <p:cNvSpPr/>
          <p:nvPr/>
        </p:nvSpPr>
        <p:spPr>
          <a:xfrm rot="11504061">
            <a:off x="2277340" y="6766335"/>
            <a:ext cx="463123" cy="672447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569724" y="7488324"/>
            <a:ext cx="1715260" cy="2427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52736" y="2166103"/>
            <a:ext cx="540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點選上方的資料庫→輸入</a:t>
            </a:r>
            <a:r>
              <a:rPr lang="en-US" altLang="zh-TW" sz="2400" b="1" dirty="0" err="1" smtClean="0">
                <a:latin typeface="+mj-ea"/>
                <a:ea typeface="+mj-ea"/>
              </a:rPr>
              <a:t>acer</a:t>
            </a:r>
            <a:r>
              <a:rPr lang="zh-TW" altLang="en-US" sz="2400" b="1" dirty="0" smtClean="0">
                <a:latin typeface="+mj-ea"/>
                <a:ea typeface="+mj-ea"/>
              </a:rPr>
              <a:t>查詢</a:t>
            </a:r>
            <a:r>
              <a:rPr lang="zh-TW" altLang="en-US" sz="2400" b="1" dirty="0">
                <a:latin typeface="+mj-ea"/>
                <a:ea typeface="+mj-ea"/>
              </a:rPr>
              <a:t>即</a:t>
            </a:r>
            <a:r>
              <a:rPr lang="zh-TW" altLang="en-US" sz="2400" b="1" dirty="0" smtClean="0">
                <a:latin typeface="+mj-ea"/>
                <a:ea typeface="+mj-ea"/>
              </a:rPr>
              <a:t>可找到</a:t>
            </a:r>
            <a:r>
              <a:rPr lang="en-US" altLang="zh-TW" sz="2400" b="1" dirty="0" err="1" smtClean="0">
                <a:latin typeface="+mj-ea"/>
                <a:ea typeface="+mj-ea"/>
              </a:rPr>
              <a:t>acer</a:t>
            </a:r>
            <a:r>
              <a:rPr lang="zh-TW" altLang="en-US" sz="2400" b="1" dirty="0" smtClean="0">
                <a:latin typeface="+mj-ea"/>
                <a:ea typeface="+mj-ea"/>
              </a:rPr>
              <a:t> </a:t>
            </a:r>
            <a:r>
              <a:rPr lang="en-US" altLang="zh-TW" sz="2400" b="1" dirty="0" smtClean="0">
                <a:latin typeface="+mj-ea"/>
                <a:ea typeface="+mj-ea"/>
              </a:rPr>
              <a:t>walking library</a:t>
            </a:r>
            <a:r>
              <a:rPr lang="zh-TW" altLang="en-US" sz="2400" b="1" dirty="0" smtClean="0">
                <a:latin typeface="+mj-ea"/>
                <a:ea typeface="+mj-ea"/>
              </a:rPr>
              <a:t>電子雜誌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3773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D33-493F-4B14-A388-CE44F1FCA020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/>
        </p:blipFill>
        <p:spPr bwMode="auto">
          <a:xfrm>
            <a:off x="307621" y="4355976"/>
            <a:ext cx="5670630" cy="425530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268760" y="539552"/>
            <a:ext cx="4527218" cy="136815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線上閱讀介面</a:t>
            </a:r>
            <a:endParaRPr lang="en-US" altLang="zh-TW" sz="4800" b="1" dirty="0" smtClean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0" t="4100" b="87858"/>
          <a:stretch/>
        </p:blipFill>
        <p:spPr bwMode="auto">
          <a:xfrm>
            <a:off x="1688747" y="3219188"/>
            <a:ext cx="5169253" cy="73621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向上箭號 8"/>
          <p:cNvSpPr/>
          <p:nvPr/>
        </p:nvSpPr>
        <p:spPr>
          <a:xfrm rot="2026246">
            <a:off x="4598678" y="3828105"/>
            <a:ext cx="385354" cy="698278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429000" y="4499993"/>
            <a:ext cx="250067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84436" y="2172816"/>
            <a:ext cx="558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有許多功能鍵讓你閱讀起來更加方便</a:t>
            </a:r>
            <a:r>
              <a:rPr lang="en-US" altLang="zh-TW" sz="2400" b="1" dirty="0" smtClean="0">
                <a:latin typeface="+mj-ea"/>
                <a:ea typeface="+mj-ea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49091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cer butt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179" y="3059907"/>
            <a:ext cx="6387703" cy="53221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34541" y="3707606"/>
            <a:ext cx="394215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3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zh-TW" sz="1350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3750469"/>
            <a:ext cx="6777038" cy="31739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 smtClean="0">
                <a:latin typeface="+mj-ea"/>
                <a:ea typeface="+mj-ea"/>
              </a:rPr>
              <a:t>1~4</a:t>
            </a:r>
            <a:r>
              <a:rPr kumimoji="1" lang="en-US" altLang="zh-TW" dirty="0">
                <a:latin typeface="+mj-ea"/>
                <a:ea typeface="+mj-ea"/>
              </a:rPr>
              <a:t>.</a:t>
            </a:r>
            <a:r>
              <a:rPr kumimoji="1" lang="zh-TW" altLang="en-US" dirty="0">
                <a:latin typeface="+mj-ea"/>
                <a:ea typeface="+mj-ea"/>
              </a:rPr>
              <a:t>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翻頁鍵</a:t>
            </a:r>
            <a:r>
              <a:rPr kumimoji="1" lang="zh-TW" altLang="en-US" dirty="0">
                <a:latin typeface="+mj-ea"/>
                <a:ea typeface="+mj-ea"/>
              </a:rPr>
              <a:t>：與紙本翻頁方式相同。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5.</a:t>
            </a:r>
            <a:r>
              <a:rPr kumimoji="1" lang="zh-TW" altLang="en-US" dirty="0">
                <a:latin typeface="+mj-ea"/>
                <a:ea typeface="+mj-ea"/>
              </a:rPr>
              <a:t>　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目錄頁</a:t>
            </a:r>
            <a:r>
              <a:rPr kumimoji="1" lang="zh-TW" altLang="en-US" dirty="0">
                <a:latin typeface="+mj-ea"/>
                <a:ea typeface="+mj-ea"/>
              </a:rPr>
              <a:t>：直接跳至目錄頁，並可點選文章標題。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6.</a:t>
            </a:r>
            <a:r>
              <a:rPr kumimoji="1" lang="zh-TW" altLang="en-US" dirty="0">
                <a:latin typeface="+mj-ea"/>
                <a:ea typeface="+mj-ea"/>
              </a:rPr>
              <a:t>　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指定頁</a:t>
            </a:r>
            <a:r>
              <a:rPr kumimoji="1" lang="zh-TW" altLang="en-US" dirty="0">
                <a:latin typeface="+mj-ea"/>
                <a:ea typeface="+mj-ea"/>
              </a:rPr>
              <a:t>：直接在框框中輸入欲閱讀的頁數，並按下</a:t>
            </a:r>
            <a:r>
              <a:rPr kumimoji="1" lang="en-US" altLang="zh-TW" dirty="0">
                <a:latin typeface="+mj-ea"/>
                <a:ea typeface="+mj-ea"/>
              </a:rPr>
              <a:t>〝Go〞</a:t>
            </a:r>
            <a:r>
              <a:rPr kumimoji="1" lang="zh-TW" altLang="en-US" dirty="0">
                <a:latin typeface="+mj-ea"/>
                <a:ea typeface="+mj-ea"/>
              </a:rPr>
              <a:t> 。</a:t>
            </a:r>
            <a:endParaRPr kumimoji="1" lang="en-US" altLang="zh-TW" dirty="0">
              <a:latin typeface="+mj-ea"/>
              <a:ea typeface="+mj-ea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7.</a:t>
            </a:r>
            <a:r>
              <a:rPr kumimoji="1" lang="zh-TW" altLang="en-US" dirty="0">
                <a:latin typeface="+mj-ea"/>
                <a:ea typeface="+mj-ea"/>
              </a:rPr>
              <a:t>　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放大</a:t>
            </a:r>
            <a:r>
              <a:rPr kumimoji="1" lang="zh-TW" altLang="en-US" dirty="0">
                <a:latin typeface="+mj-ea"/>
                <a:ea typeface="+mj-ea"/>
              </a:rPr>
              <a:t>：可分階段放大頁面。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8.</a:t>
            </a:r>
            <a:r>
              <a:rPr kumimoji="1" lang="zh-TW" altLang="en-US" dirty="0">
                <a:latin typeface="+mj-ea"/>
                <a:ea typeface="+mj-ea"/>
              </a:rPr>
              <a:t>　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縮小</a:t>
            </a:r>
            <a:r>
              <a:rPr kumimoji="1" lang="zh-TW" altLang="en-US" dirty="0">
                <a:latin typeface="+mj-ea"/>
                <a:ea typeface="+mj-ea"/>
              </a:rPr>
              <a:t>：點選功能鍵縮小，或是翻頁時會自動縮小至一般大小。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9.</a:t>
            </a:r>
            <a:r>
              <a:rPr kumimoji="1" lang="zh-TW" altLang="en-US" dirty="0">
                <a:latin typeface="+mj-ea"/>
                <a:ea typeface="+mj-ea"/>
              </a:rPr>
              <a:t>　 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頁面索引</a:t>
            </a:r>
            <a:r>
              <a:rPr kumimoji="1" lang="zh-TW" altLang="en-US" dirty="0">
                <a:latin typeface="+mj-ea"/>
                <a:ea typeface="+mj-ea"/>
              </a:rPr>
              <a:t>：可輕鬆瀏覽整本雜誌每頁縮圖。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kumimoji="1" lang="en-US" altLang="zh-TW" dirty="0">
                <a:latin typeface="+mj-ea"/>
                <a:ea typeface="+mj-ea"/>
              </a:rPr>
              <a:t>10.</a:t>
            </a:r>
            <a:r>
              <a:rPr kumimoji="1" lang="zh-TW" altLang="en-US" dirty="0">
                <a:latin typeface="+mj-ea"/>
                <a:ea typeface="+mj-ea"/>
              </a:rPr>
              <a:t>　</a:t>
            </a:r>
            <a:r>
              <a:rPr kumimoji="1"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隨選列印</a:t>
            </a:r>
            <a:r>
              <a:rPr kumimoji="1" lang="zh-TW" altLang="en-US" dirty="0">
                <a:latin typeface="+mj-ea"/>
                <a:ea typeface="+mj-ea"/>
              </a:rPr>
              <a:t>：分為</a:t>
            </a:r>
            <a:r>
              <a:rPr kumimoji="1" lang="en-US" altLang="zh-TW" dirty="0">
                <a:latin typeface="+mj-ea"/>
                <a:ea typeface="+mj-ea"/>
              </a:rPr>
              <a:t>〝</a:t>
            </a:r>
            <a:r>
              <a:rPr kumimoji="1" lang="zh-TW" altLang="en-US" dirty="0">
                <a:latin typeface="+mj-ea"/>
                <a:ea typeface="+mj-ea"/>
              </a:rPr>
              <a:t>自選區域模式</a:t>
            </a:r>
            <a:r>
              <a:rPr kumimoji="1" lang="en-US" altLang="zh-TW" dirty="0">
                <a:latin typeface="+mj-ea"/>
                <a:ea typeface="+mj-ea"/>
              </a:rPr>
              <a:t>〞</a:t>
            </a:r>
            <a:r>
              <a:rPr kumimoji="1" lang="zh-TW" altLang="en-US" dirty="0">
                <a:latin typeface="+mj-ea"/>
                <a:ea typeface="+mj-ea"/>
              </a:rPr>
              <a:t>與</a:t>
            </a:r>
            <a:r>
              <a:rPr kumimoji="1" lang="en-US" altLang="zh-TW" dirty="0">
                <a:latin typeface="+mj-ea"/>
                <a:ea typeface="+mj-ea"/>
              </a:rPr>
              <a:t>〝</a:t>
            </a:r>
            <a:r>
              <a:rPr kumimoji="1" lang="zh-TW" altLang="en-US" dirty="0">
                <a:latin typeface="+mj-ea"/>
                <a:ea typeface="+mj-ea"/>
              </a:rPr>
              <a:t>整頁列印模式</a:t>
            </a:r>
            <a:r>
              <a:rPr kumimoji="1" lang="en-US" altLang="zh-TW" dirty="0">
                <a:latin typeface="+mj-ea"/>
                <a:ea typeface="+mj-ea"/>
              </a:rPr>
              <a:t>〞</a:t>
            </a:r>
            <a:r>
              <a:rPr kumimoji="1" lang="zh-TW" altLang="en-US" dirty="0">
                <a:latin typeface="+mj-ea"/>
                <a:ea typeface="+mj-ea"/>
              </a:rPr>
              <a:t>兩種。</a:t>
            </a:r>
            <a:endParaRPr kumimoji="1" lang="en-US" altLang="zh-TW" dirty="0">
              <a:latin typeface="+mj-ea"/>
              <a:ea typeface="+mj-ea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kumimoji="1" lang="zh-TW" altLang="en-US" sz="1350" dirty="0">
              <a:latin typeface="Tahoma" pitchFamily="34" charset="0"/>
            </a:endParaRPr>
          </a:p>
        </p:txBody>
      </p:sp>
      <p:sp>
        <p:nvSpPr>
          <p:cNvPr id="22533" name="Rectangle 10"/>
          <p:cNvSpPr>
            <a:spLocks/>
          </p:cNvSpPr>
          <p:nvPr/>
        </p:nvSpPr>
        <p:spPr bwMode="auto">
          <a:xfrm>
            <a:off x="228600" y="2250281"/>
            <a:ext cx="6515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3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TW" altLang="en-US" sz="3000" b="1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rebuchet MS" panose="020B0603020202020204" pitchFamily="34" charset="0"/>
              </a:rPr>
              <a:t>功能說明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268760" y="539552"/>
            <a:ext cx="4527218" cy="136815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線上閱讀介面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1513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134541" y="3707606"/>
            <a:ext cx="394215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3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1pPr>
            <a:lvl2pPr marL="742950" indent="-28575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2pPr>
            <a:lvl3pPr marL="11430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3pPr>
            <a:lvl4pPr marL="16002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4pPr>
            <a:lvl5pPr marL="2057400" indent="-228600" algn="l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anose="05020102010507070707" pitchFamily="18" charset="2"/>
              <a:buChar char="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zh-TW" sz="1350">
              <a:solidFill>
                <a:schemeClr val="tx1"/>
              </a:solidFill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268760" y="539552"/>
            <a:ext cx="4527218" cy="136815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solidFill>
                  <a:srgbClr val="00B050"/>
                </a:solidFill>
                <a:latin typeface="+mj-ea"/>
                <a:ea typeface="+mj-ea"/>
              </a:rPr>
              <a:t>線上閱讀介面</a:t>
            </a:r>
            <a:endParaRPr lang="zh-TW" altLang="en-US" sz="4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-20901" t="1798" r="20901" b="39879"/>
          <a:stretch/>
        </p:blipFill>
        <p:spPr>
          <a:xfrm>
            <a:off x="-1035496" y="3006371"/>
            <a:ext cx="5562600" cy="352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259" y="5076056"/>
            <a:ext cx="4619625" cy="3638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文字方塊 10"/>
          <p:cNvSpPr txBox="1"/>
          <p:nvPr/>
        </p:nvSpPr>
        <p:spPr>
          <a:xfrm>
            <a:off x="238234" y="2305324"/>
            <a:ext cx="661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+mj-ea"/>
                <a:ea typeface="+mj-ea"/>
              </a:rPr>
              <a:t>點選單本雜誌後，可進一步檢索雜誌內容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  <p:sp>
        <p:nvSpPr>
          <p:cNvPr id="12" name="向上箭號 11"/>
          <p:cNvSpPr/>
          <p:nvPr/>
        </p:nvSpPr>
        <p:spPr>
          <a:xfrm rot="2026246">
            <a:off x="1198885" y="3612872"/>
            <a:ext cx="385354" cy="698278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38234" y="3155867"/>
            <a:ext cx="283072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14" name="向上箭號 13"/>
          <p:cNvSpPr/>
          <p:nvPr/>
        </p:nvSpPr>
        <p:spPr>
          <a:xfrm rot="2026246">
            <a:off x="5249058" y="7937993"/>
            <a:ext cx="385354" cy="698278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852936" y="7943671"/>
            <a:ext cx="210117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檢索結果</a:t>
            </a:r>
            <a:r>
              <a:rPr lang="zh-TW" altLang="en-US" sz="2400" b="1" dirty="0" smtClean="0">
                <a:latin typeface="+mj-ea"/>
                <a:ea typeface="+mj-ea"/>
              </a:rPr>
              <a:t>呈現該雜誌的期數與頁數</a:t>
            </a:r>
            <a:endParaRPr lang="zh-TW" altLang="en-US" sz="2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3573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463</TotalTime>
  <Words>323</Words>
  <Application>Microsoft Office PowerPoint</Application>
  <PresentationFormat>如螢幕大小 (4:3)</PresentationFormat>
  <Paragraphs>65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角度</vt:lpstr>
      <vt:lpstr>Acer Walking Library電子雜誌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 Walking Library電子雜誌</dc:title>
  <dc:creator>TCWANG</dc:creator>
  <cp:lastModifiedBy>TCWANG</cp:lastModifiedBy>
  <cp:revision>44</cp:revision>
  <dcterms:created xsi:type="dcterms:W3CDTF">2014-06-11T05:05:03Z</dcterms:created>
  <dcterms:modified xsi:type="dcterms:W3CDTF">2014-07-29T06:08:09Z</dcterms:modified>
</cp:coreProperties>
</file>